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97" r:id="rId3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2547" userDrawn="1">
          <p15:clr>
            <a:srgbClr val="A4A3A4"/>
          </p15:clr>
        </p15:guide>
        <p15:guide id="2" orient="horz" pos="3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D4E"/>
    <a:srgbClr val="387C38"/>
    <a:srgbClr val="4EAC4E"/>
    <a:srgbClr val="4FAF4F"/>
    <a:srgbClr val="E1002B"/>
    <a:srgbClr val="A31530"/>
    <a:srgbClr val="DF002B"/>
    <a:srgbClr val="377937"/>
    <a:srgbClr val="17375E"/>
    <a:srgbClr val="0F2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2" autoAdjust="0"/>
    <p:restoredTop sz="96374" autoAdjust="0"/>
  </p:normalViewPr>
  <p:slideViewPr>
    <p:cSldViewPr snapToGrid="0" showGuides="1">
      <p:cViewPr varScale="1">
        <p:scale>
          <a:sx n="88" d="100"/>
          <a:sy n="88" d="100"/>
        </p:scale>
        <p:origin x="-714" y="-114"/>
      </p:cViewPr>
      <p:guideLst>
        <p:guide orient="horz" pos="3702"/>
        <p:guide pos="2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65E-2"/>
          <c:y val="4.9640443040185979E-2"/>
          <c:w val="0.91735207149739184"/>
          <c:h val="0.73502605892814088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Индексы промышленного производства</c:v>
                </c:pt>
              </c:strCache>
            </c:strRef>
          </c:tx>
          <c:spPr>
            <a:solidFill>
              <a:schemeClr val="accent1"/>
            </a:solidFill>
            <a:ln w="76200">
              <a:noFill/>
            </a:ln>
          </c:spPr>
          <c:cat>
            <c:strRef>
              <c:f>Лист1!$A$2:$A$34</c:f>
              <c:strCache>
                <c:ptCount val="3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</c:strCache>
            </c:strRef>
          </c:cat>
          <c:val>
            <c:numRef>
              <c:f>Лист1!$B$2:$B$34</c:f>
              <c:numCache>
                <c:formatCode>0.0</c:formatCode>
                <c:ptCount val="33"/>
                <c:pt idx="0">
                  <c:v>27.2</c:v>
                </c:pt>
                <c:pt idx="1">
                  <c:v>161.80000000000001</c:v>
                </c:pt>
                <c:pt idx="2">
                  <c:v>193.6</c:v>
                </c:pt>
                <c:pt idx="3">
                  <c:v>164.2</c:v>
                </c:pt>
                <c:pt idx="4">
                  <c:v>173.5</c:v>
                </c:pt>
                <c:pt idx="5">
                  <c:v>172.6</c:v>
                </c:pt>
                <c:pt idx="6">
                  <c:v>176.2</c:v>
                </c:pt>
                <c:pt idx="7">
                  <c:v>183.6</c:v>
                </c:pt>
                <c:pt idx="8">
                  <c:v>182.9</c:v>
                </c:pt>
                <c:pt idx="9">
                  <c:v>175.7</c:v>
                </c:pt>
                <c:pt idx="10">
                  <c:v>161.30000000000001</c:v>
                </c:pt>
                <c:pt idx="11">
                  <c:v>151.19999999999999</c:v>
                </c:pt>
                <c:pt idx="12">
                  <c:v>266.39999999999998</c:v>
                </c:pt>
                <c:pt idx="13">
                  <c:v>42.5</c:v>
                </c:pt>
                <c:pt idx="14">
                  <c:v>60.9</c:v>
                </c:pt>
                <c:pt idx="15">
                  <c:v>72.5</c:v>
                </c:pt>
                <c:pt idx="16">
                  <c:v>68.8</c:v>
                </c:pt>
                <c:pt idx="17">
                  <c:v>72.599999999999994</c:v>
                </c:pt>
                <c:pt idx="18">
                  <c:v>73.3</c:v>
                </c:pt>
                <c:pt idx="19">
                  <c:v>76.3</c:v>
                </c:pt>
                <c:pt idx="20">
                  <c:v>78.900000000000006</c:v>
                </c:pt>
                <c:pt idx="21">
                  <c:v>96</c:v>
                </c:pt>
                <c:pt idx="22">
                  <c:v>146.5</c:v>
                </c:pt>
                <c:pt idx="23">
                  <c:v>151</c:v>
                </c:pt>
                <c:pt idx="24">
                  <c:v>397</c:v>
                </c:pt>
                <c:pt idx="25">
                  <c:v>713.4</c:v>
                </c:pt>
                <c:pt idx="26">
                  <c:v>391.8</c:v>
                </c:pt>
                <c:pt idx="27">
                  <c:v>280.60000000000002</c:v>
                </c:pt>
                <c:pt idx="28">
                  <c:v>279.3</c:v>
                </c:pt>
                <c:pt idx="29">
                  <c:v>266.10000000000002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D6-4E58-BDFB-1D7426A1B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272640"/>
        <c:axId val="40274176"/>
      </c:areaChart>
      <c:catAx>
        <c:axId val="4027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40274176"/>
        <c:crosses val="autoZero"/>
        <c:auto val="1"/>
        <c:lblAlgn val="ctr"/>
        <c:lblOffset val="100"/>
        <c:noMultiLvlLbl val="0"/>
      </c:catAx>
      <c:valAx>
        <c:axId val="40274176"/>
        <c:scaling>
          <c:orientation val="minMax"/>
          <c:max val="750"/>
          <c:min val="25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402726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240" y="1"/>
            <a:ext cx="2949786" cy="498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9FC11-EB66-45B3-AE97-57E8EC1F9FA1}" type="datetimeFigureOut">
              <a:rPr lang="ru-RU" smtClean="0"/>
              <a:t>26-07-2022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86253"/>
            <a:ext cx="5444172" cy="3914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466"/>
            <a:ext cx="2949787" cy="498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240" y="9445466"/>
            <a:ext cx="2949786" cy="498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FDCA2-4A33-42FA-970F-AA7FAE2C6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2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26-07-2022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2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26-07-2022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26-07-2022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201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0326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26-07-2022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26-07-2022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8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26-07-2022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26-07-2022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26-07-2022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2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26-07-2022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6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26-07-2022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6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26-07-2022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7630-3AFD-4605-898C-0BAF58E4A3EC}" type="datetimeFigureOut">
              <a:rPr lang="ru-RU" smtClean="0"/>
              <a:t>26-07-2022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6138" y="3632461"/>
            <a:ext cx="7995862" cy="14219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200" spc="-50" dirty="0" smtClean="0"/>
              <a:t>Оперативные данные</a:t>
            </a:r>
            <a:endParaRPr lang="ru-RU" sz="3200" spc="-60" dirty="0"/>
          </a:p>
          <a:p>
            <a:pPr>
              <a:spcBef>
                <a:spcPts val="0"/>
              </a:spcBef>
            </a:pPr>
            <a:r>
              <a:rPr lang="ru-RU" sz="3200" spc="-60" dirty="0"/>
              <a:t>п</a:t>
            </a:r>
            <a:r>
              <a:rPr lang="ru-RU" sz="3200" spc="-60" dirty="0" smtClean="0"/>
              <a:t>о индексу рыболовства и рыбоводства Республики Дагестан </a:t>
            </a:r>
            <a:endParaRPr lang="ru-RU" sz="3200" spc="-5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7" y="5417130"/>
            <a:ext cx="3239596" cy="345223"/>
          </a:xfrm>
        </p:spPr>
        <p:txBody>
          <a:bodyPr/>
          <a:lstStyle/>
          <a:p>
            <a:r>
              <a:rPr lang="ru-RU" sz="2400" dirty="0">
                <a:solidFill>
                  <a:srgbClr val="E1002B"/>
                </a:solidFill>
              </a:rPr>
              <a:t>за </a:t>
            </a:r>
            <a:r>
              <a:rPr lang="ru-RU" sz="2400" dirty="0" smtClean="0">
                <a:solidFill>
                  <a:srgbClr val="E1002B"/>
                </a:solidFill>
              </a:rPr>
              <a:t>июнь </a:t>
            </a:r>
            <a:r>
              <a:rPr lang="ru-RU" sz="2400" dirty="0" smtClean="0">
                <a:solidFill>
                  <a:srgbClr val="E1002B"/>
                </a:solidFill>
              </a:rPr>
              <a:t>2022 </a:t>
            </a:r>
            <a:r>
              <a:rPr lang="ru-RU" sz="2400" dirty="0">
                <a:solidFill>
                  <a:srgbClr val="E1002B"/>
                </a:solidFill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8702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Диаграмма 80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585524"/>
              </p:ext>
            </p:extLst>
          </p:nvPr>
        </p:nvGraphicFramePr>
        <p:xfrm>
          <a:off x="4102189" y="1632844"/>
          <a:ext cx="7595701" cy="388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6" y="656622"/>
            <a:ext cx="8572949" cy="501500"/>
          </a:xfrm>
        </p:spPr>
        <p:txBody>
          <a:bodyPr>
            <a:noAutofit/>
          </a:bodyPr>
          <a:lstStyle/>
          <a:p>
            <a:r>
              <a:rPr lang="ru-RU" dirty="0"/>
              <a:t>ИНДЕКС </a:t>
            </a:r>
            <a:r>
              <a:rPr lang="ru-RU" dirty="0" smtClean="0"/>
              <a:t>рыболовства и рыбоводства РД</a:t>
            </a:r>
            <a:endParaRPr lang="ru-RU" dirty="0"/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352447" y="1041918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Январь-июнь </a:t>
            </a:r>
            <a:r>
              <a:rPr lang="ru-RU" sz="1600" dirty="0" smtClean="0"/>
              <a:t>2022 </a:t>
            </a:r>
            <a:r>
              <a:rPr lang="ru-RU" sz="1600" dirty="0"/>
              <a:t>г. </a:t>
            </a:r>
            <a:r>
              <a:rPr lang="ru-RU" sz="1600" dirty="0" smtClean="0"/>
              <a:t>в </a:t>
            </a:r>
            <a:r>
              <a:rPr lang="ru-RU" sz="1600" dirty="0"/>
              <a:t>% </a:t>
            </a:r>
            <a:r>
              <a:rPr lang="ru-RU" sz="1600" dirty="0" smtClean="0"/>
              <a:t>к соответствующему периоду 2021 года</a:t>
            </a:r>
            <a:endParaRPr lang="ru-RU" sz="1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262953" y="325872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213710" y="3034394"/>
            <a:ext cx="12827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фактическое</a:t>
            </a: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2011226" y="2274229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266,1%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422" y="1956547"/>
            <a:ext cx="1105300" cy="1103918"/>
          </a:xfrm>
          <a:prstGeom prst="rect">
            <a:avLst/>
          </a:prstGeom>
        </p:spPr>
      </p:pic>
      <p:cxnSp>
        <p:nvCxnSpPr>
          <p:cNvPr id="100" name="Прямая соединительная линия 99"/>
          <p:cNvCxnSpPr/>
          <p:nvPr/>
        </p:nvCxnSpPr>
        <p:spPr>
          <a:xfrm>
            <a:off x="302496" y="521733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 flipH="1">
            <a:off x="6520844" y="6295626"/>
            <a:ext cx="215556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Фактическое значение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380309" y="6143160"/>
            <a:ext cx="910158" cy="304934"/>
            <a:chOff x="3751443" y="6024212"/>
            <a:chExt cx="518400" cy="304934"/>
          </a:xfrm>
        </p:grpSpPr>
        <p:sp>
          <p:nvSpPr>
            <p:cNvPr id="112" name="Прямоугольный треугольник 111"/>
            <p:cNvSpPr/>
            <p:nvPr/>
          </p:nvSpPr>
          <p:spPr>
            <a:xfrm flipH="1">
              <a:off x="3840639" y="6024212"/>
              <a:ext cx="312943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ый треугольник 116"/>
            <p:cNvSpPr/>
            <p:nvPr/>
          </p:nvSpPr>
          <p:spPr>
            <a:xfrm>
              <a:off x="3863174" y="6103454"/>
              <a:ext cx="2080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ый треугольник 117"/>
            <p:cNvSpPr/>
            <p:nvPr/>
          </p:nvSpPr>
          <p:spPr>
            <a:xfrm flipH="1">
              <a:off x="3751443" y="6103454"/>
              <a:ext cx="1117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ый треугольник 118"/>
            <p:cNvSpPr/>
            <p:nvPr/>
          </p:nvSpPr>
          <p:spPr>
            <a:xfrm>
              <a:off x="4153582" y="6024212"/>
              <a:ext cx="116261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4775454" y="5576385"/>
            <a:ext cx="1209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Левая фигурная скобка 52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5658313" y="4199837"/>
            <a:ext cx="57600" cy="2404127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4" name="Левая фигурная скобка 53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8237913" y="4140150"/>
            <a:ext cx="45719" cy="2535382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7440893" y="5576386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Левая фигурная скобка 56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9969980" y="5014715"/>
            <a:ext cx="45719" cy="762492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9611593" y="5576386"/>
            <a:ext cx="991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591986" y="330200"/>
            <a:ext cx="10403790" cy="529239"/>
            <a:chOff x="1439586" y="5107200"/>
            <a:chExt cx="10403790" cy="529239"/>
          </a:xfrm>
        </p:grpSpPr>
        <p:sp>
          <p:nvSpPr>
            <p:cNvPr id="36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383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7585</TotalTime>
  <Words>38</Words>
  <Application>Microsoft Office PowerPoint</Application>
  <PresentationFormat>Произвольный</PresentationFormat>
  <Paragraphs>11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Владимиров Никита Андреевич</dc:creator>
  <cp:lastModifiedBy>Пользователь Windows</cp:lastModifiedBy>
  <cp:revision>1043</cp:revision>
  <cp:lastPrinted>2020-12-17T08:42:10Z</cp:lastPrinted>
  <dcterms:created xsi:type="dcterms:W3CDTF">2020-04-14T07:41:03Z</dcterms:created>
  <dcterms:modified xsi:type="dcterms:W3CDTF">2022-07-26T05:12:07Z</dcterms:modified>
</cp:coreProperties>
</file>